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7" r:id="rId2"/>
    <p:sldId id="256" r:id="rId3"/>
    <p:sldId id="257" r:id="rId4"/>
    <p:sldId id="268" r:id="rId5"/>
    <p:sldId id="260" r:id="rId6"/>
    <p:sldId id="259" r:id="rId7"/>
    <p:sldId id="269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41" autoAdjust="0"/>
    <p:restoredTop sz="94660"/>
  </p:normalViewPr>
  <p:slideViewPr>
    <p:cSldViewPr snapToGrid="0">
      <p:cViewPr varScale="1">
        <p:scale>
          <a:sx n="88" d="100"/>
          <a:sy n="88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B7300B-5622-48F9-A7F6-CEE90D30F726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A6EC842-01FD-4E72-8309-A05846985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66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93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70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6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52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5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0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5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2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0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9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9F5C9-3AA1-4321-BB20-D9D4ACF611B5}" type="datetimeFigureOut">
              <a:rPr lang="en-US" smtClean="0"/>
              <a:t>1/30/2018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42C47-7554-4A55-AFF1-1504718C0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8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89417" y="217714"/>
            <a:ext cx="2769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23 Jan 2018 Agenda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147180" y="1698172"/>
            <a:ext cx="9417963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/>
              <a:t>23 January 2017</a:t>
            </a:r>
            <a:endParaRPr lang="en-US" dirty="0"/>
          </a:p>
          <a:p>
            <a:r>
              <a:rPr lang="en-US" dirty="0"/>
              <a:t>0900 – 1000		Around the room				</a:t>
            </a:r>
            <a:r>
              <a:rPr lang="en-US" dirty="0" smtClean="0"/>
              <a:t>All</a:t>
            </a:r>
            <a:endParaRPr lang="en-US" dirty="0"/>
          </a:p>
          <a:p>
            <a:r>
              <a:rPr lang="en-US" dirty="0"/>
              <a:t>1000 – 1015		Review Oct meeting action items		</a:t>
            </a:r>
            <a:r>
              <a:rPr lang="en-US" dirty="0" smtClean="0"/>
              <a:t>Jim/Gary</a:t>
            </a:r>
            <a:endParaRPr lang="en-US" dirty="0"/>
          </a:p>
          <a:p>
            <a:r>
              <a:rPr lang="en-US" dirty="0"/>
              <a:t>1015 – 1030		DMC 2017 Summary			</a:t>
            </a:r>
            <a:r>
              <a:rPr lang="en-US" dirty="0" smtClean="0"/>
              <a:t>Mark/Scott</a:t>
            </a:r>
            <a:r>
              <a:rPr lang="en-US" dirty="0"/>
              <a:t>	</a:t>
            </a:r>
          </a:p>
          <a:p>
            <a:r>
              <a:rPr lang="en-US" dirty="0"/>
              <a:t>1030 – 1045		EHS/ESH update				</a:t>
            </a:r>
            <a:r>
              <a:rPr lang="en-US" dirty="0" smtClean="0"/>
              <a:t>Tom </a:t>
            </a:r>
            <a:r>
              <a:rPr lang="en-US" dirty="0"/>
              <a:t>L.</a:t>
            </a:r>
          </a:p>
          <a:p>
            <a:r>
              <a:rPr lang="en-US" dirty="0"/>
              <a:t>1045 – </a:t>
            </a:r>
            <a:r>
              <a:rPr lang="en-US" dirty="0" smtClean="0"/>
              <a:t>1145</a:t>
            </a:r>
            <a:r>
              <a:rPr lang="en-US" dirty="0"/>
              <a:t>	 	MRL 1-4 </a:t>
            </a:r>
            <a:r>
              <a:rPr lang="en-US" dirty="0" smtClean="0"/>
              <a:t>	</a:t>
            </a:r>
            <a:r>
              <a:rPr lang="en-US" dirty="0"/>
              <a:t>				</a:t>
            </a:r>
            <a:r>
              <a:rPr lang="en-US" dirty="0" smtClean="0"/>
              <a:t>Jim/Harts/Sanders</a:t>
            </a:r>
            <a:endParaRPr lang="en-US" dirty="0"/>
          </a:p>
          <a:p>
            <a:r>
              <a:rPr lang="en-US" dirty="0" smtClean="0"/>
              <a:t>1145 </a:t>
            </a:r>
            <a:r>
              <a:rPr lang="en-US" dirty="0"/>
              <a:t>– 1230		Lunch					</a:t>
            </a:r>
            <a:r>
              <a:rPr lang="en-US" dirty="0" smtClean="0"/>
              <a:t>All</a:t>
            </a:r>
            <a:endParaRPr lang="en-US" dirty="0"/>
          </a:p>
          <a:p>
            <a:r>
              <a:rPr lang="en-US" dirty="0"/>
              <a:t>1230 – 1330		EHS/ESH/MRL 1-4 next steps discussion	</a:t>
            </a:r>
            <a:r>
              <a:rPr lang="en-US" dirty="0" smtClean="0"/>
              <a:t>All </a:t>
            </a:r>
            <a:endParaRPr lang="en-US" dirty="0"/>
          </a:p>
          <a:p>
            <a:r>
              <a:rPr lang="en-US" dirty="0"/>
              <a:t>1330 – 1345		MRL website POC update			</a:t>
            </a:r>
            <a:r>
              <a:rPr lang="en-US" dirty="0" smtClean="0"/>
              <a:t>Gary</a:t>
            </a:r>
            <a:endParaRPr lang="en-US" dirty="0"/>
          </a:p>
          <a:p>
            <a:r>
              <a:rPr lang="en-US" dirty="0"/>
              <a:t>1345 – 1400		MRL change process			</a:t>
            </a:r>
            <a:r>
              <a:rPr lang="en-US" dirty="0" smtClean="0"/>
              <a:t>Gary/Jim</a:t>
            </a:r>
            <a:endParaRPr lang="en-US" dirty="0"/>
          </a:p>
          <a:p>
            <a:r>
              <a:rPr lang="en-US" dirty="0"/>
              <a:t>1400 – 1430		Potential Matrix Changes  			</a:t>
            </a:r>
            <a:r>
              <a:rPr lang="en-US" dirty="0" smtClean="0"/>
              <a:t>Josh </a:t>
            </a:r>
            <a:r>
              <a:rPr lang="en-US" dirty="0"/>
              <a:t>R.</a:t>
            </a:r>
          </a:p>
          <a:p>
            <a:r>
              <a:rPr lang="en-US" dirty="0"/>
              <a:t>1430 – 1515		MRL WG 2018 Activities			</a:t>
            </a:r>
            <a:r>
              <a:rPr lang="en-US" dirty="0" smtClean="0"/>
              <a:t>Scott/All</a:t>
            </a:r>
            <a:endParaRPr lang="en-US" dirty="0"/>
          </a:p>
          <a:p>
            <a:r>
              <a:rPr lang="en-US" dirty="0"/>
              <a:t>1515 – 1530		Review action items/Adjourn			</a:t>
            </a:r>
            <a:r>
              <a:rPr lang="en-US" dirty="0" smtClean="0"/>
              <a:t>Gary/Jim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50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1188" y="1514525"/>
            <a:ext cx="10030888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 Get a handle on the MRL WG mailing list and workshop mailing list, OPR Jim M., due 24 Nov 2017.</a:t>
            </a:r>
          </a:p>
          <a:p>
            <a:r>
              <a:rPr lang="en-US" dirty="0">
                <a:solidFill>
                  <a:srgbClr val="FF0000"/>
                </a:solidFill>
              </a:rPr>
              <a:t>2.  Update the MRL subject matter POC expert list on website, OPR Jim M., 24 Nov </a:t>
            </a:r>
            <a:r>
              <a:rPr lang="en-US" dirty="0" smtClean="0">
                <a:solidFill>
                  <a:srgbClr val="FF0000"/>
                </a:solidFill>
              </a:rPr>
              <a:t>2017, being worked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3.  Contact the manufacturing institutes and encourage them to attend DMC, OPR Mark G., due 24 Nov.</a:t>
            </a:r>
          </a:p>
          <a:p>
            <a:r>
              <a:rPr lang="en-US" dirty="0"/>
              <a:t>4.  Contact GE and the Navy to determine future participation on the team, OPR Jim, due 24 Nov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5.  Discuss MRL WG BOK change process at next meeting, OPR Jim, due 22 Dec.</a:t>
            </a:r>
          </a:p>
          <a:p>
            <a:r>
              <a:rPr lang="en-US" dirty="0"/>
              <a:t>6.  APT to add AS6500 as addendum to </a:t>
            </a:r>
            <a:r>
              <a:rPr lang="en-US" dirty="0" err="1"/>
              <a:t>Deskbook</a:t>
            </a:r>
            <a:r>
              <a:rPr lang="en-US" dirty="0"/>
              <a:t> and send to Mark G., OPR Jack, due 1 Dec.</a:t>
            </a:r>
          </a:p>
          <a:p>
            <a:r>
              <a:rPr lang="en-US" dirty="0"/>
              <a:t>7.  Add new </a:t>
            </a:r>
            <a:r>
              <a:rPr lang="en-US" dirty="0" err="1"/>
              <a:t>Deskbook</a:t>
            </a:r>
            <a:r>
              <a:rPr lang="en-US" dirty="0"/>
              <a:t> to website, OPR Mark G., due 11 Dec.</a:t>
            </a:r>
          </a:p>
          <a:p>
            <a:r>
              <a:rPr lang="en-US" dirty="0"/>
              <a:t>8.  Have new User’s Guide POC become familiar with User’s Guide functionality, OPR Scott P., due 24 Nov.</a:t>
            </a:r>
          </a:p>
          <a:p>
            <a:r>
              <a:rPr lang="en-US" dirty="0">
                <a:solidFill>
                  <a:srgbClr val="FF0000"/>
                </a:solidFill>
              </a:rPr>
              <a:t>9.  Prepare briefing for Jan 2018 meeting on ESH criteria, OPR Tom L., due 22 Jan.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10. Prepare </a:t>
            </a:r>
            <a:r>
              <a:rPr lang="en-US" dirty="0">
                <a:solidFill>
                  <a:srgbClr val="FF0000"/>
                </a:solidFill>
              </a:rPr>
              <a:t>briefing for Jan 2018 meeting on MRL 1-4 criteria, OPR Jim., due 22 Jan.</a:t>
            </a:r>
          </a:p>
          <a:p>
            <a:r>
              <a:rPr lang="en-US" dirty="0">
                <a:solidFill>
                  <a:srgbClr val="FF0000"/>
                </a:solidFill>
              </a:rPr>
              <a:t>11. Set up possible MRL WG meeting at </a:t>
            </a:r>
            <a:r>
              <a:rPr lang="en-US" dirty="0" err="1">
                <a:solidFill>
                  <a:srgbClr val="FF0000"/>
                </a:solidFill>
              </a:rPr>
              <a:t>Pax</a:t>
            </a:r>
            <a:r>
              <a:rPr lang="en-US" dirty="0">
                <a:solidFill>
                  <a:srgbClr val="FF0000"/>
                </a:solidFill>
              </a:rPr>
              <a:t> River, OPR Scott P., due 14 Feb 2018.</a:t>
            </a:r>
          </a:p>
          <a:p>
            <a:r>
              <a:rPr lang="en-US" dirty="0"/>
              <a:t>12. Use Microsoft Calendar invite for future MRL WG meetings, OPR Jim M.</a:t>
            </a:r>
          </a:p>
          <a:p>
            <a:r>
              <a:rPr lang="en-US" sz="1600" dirty="0"/>
              <a:t> </a:t>
            </a:r>
          </a:p>
          <a:p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4412203" y="124287"/>
            <a:ext cx="2292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July Action Items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836017" y="5164181"/>
            <a:ext cx="2607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Black – complete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Red – open/being worked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3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3028" y="243840"/>
            <a:ext cx="3317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Morgan MRL </a:t>
            </a:r>
            <a:r>
              <a:rPr lang="en-US" sz="2400" dirty="0" smtClean="0"/>
              <a:t>1-4 Update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254034" y="1550125"/>
            <a:ext cx="1029353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Started with matrix presented/used at workshop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Reviewed all workshop comments/suggestions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Made additional changes using workshop feedback</a:t>
            </a:r>
          </a:p>
          <a:p>
            <a:pPr marL="742950" lvl="1" indent="-285750">
              <a:buFontTx/>
              <a:buChar char="-"/>
            </a:pPr>
            <a:r>
              <a:rPr lang="en-US" sz="2400" dirty="0" smtClean="0"/>
              <a:t>Attempted to add as little as possible to current matrix</a:t>
            </a:r>
          </a:p>
          <a:p>
            <a:pPr marL="742950" lvl="1" indent="-285750">
              <a:buFontTx/>
              <a:buChar char="-"/>
            </a:pPr>
            <a:r>
              <a:rPr lang="en-US" sz="2400" dirty="0" smtClean="0"/>
              <a:t>Did not attempt to add to all empty “white space”</a:t>
            </a:r>
          </a:p>
          <a:p>
            <a:pPr marL="742950" lvl="1" indent="-285750">
              <a:buFontTx/>
              <a:buChar char="-"/>
            </a:pPr>
            <a:r>
              <a:rPr lang="en-US" sz="2400" dirty="0" smtClean="0"/>
              <a:t>Used my S&amp;T MRA experience to </a:t>
            </a:r>
            <a:r>
              <a:rPr lang="en-US" sz="2400" u="sng" dirty="0" smtClean="0"/>
              <a:t>not</a:t>
            </a:r>
            <a:r>
              <a:rPr lang="en-US" sz="2400" dirty="0" smtClean="0"/>
              <a:t> burden S&amp;T community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Updates presented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But wait . . . Let’s hear from Harts and Sanders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2020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44982" y="348344"/>
            <a:ext cx="3815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MRL WG Change Process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01782" y="1184365"/>
            <a:ext cx="102935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/>
              <a:t>Have a representative MRL WG team work the issue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Present at MRL WG meeting when ready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Receive comments/suggestions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Bring back to MRL WG (if necessary)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MRL WG comes to consensus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MRL WG leader (currently Scott) makes final call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Decision executed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1323703" y="797132"/>
            <a:ext cx="2147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Simple Changes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06290" y="3513102"/>
            <a:ext cx="32119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Complex Issue Changes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201782" y="3879654"/>
            <a:ext cx="102935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 smtClean="0"/>
              <a:t>Have a representative MRL WG team work the issue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Present at MRL WG meeting when ready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Take to annual workshop - receive comments/suggestions/value added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MRL WG team continues to work if necessary</a:t>
            </a:r>
          </a:p>
          <a:p>
            <a:pPr marL="285750" indent="-285750">
              <a:buFontTx/>
              <a:buChar char="-"/>
            </a:pPr>
            <a:r>
              <a:rPr lang="en-US" sz="2000" dirty="0"/>
              <a:t>Bring back to MRL WG</a:t>
            </a:r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MRL WG comes to consensus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MRL WG leader (currently Scott) makes final call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Decision executed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240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1978" y="69661"/>
            <a:ext cx="64356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What Activities make sense</a:t>
            </a:r>
          </a:p>
          <a:p>
            <a:pPr algn="ctr"/>
            <a:r>
              <a:rPr lang="en-US" sz="3200" dirty="0" smtClean="0"/>
              <a:t>(as decided during Oct 2017 meeting)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26424" y="1058653"/>
            <a:ext cx="102935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§"/>
            </a:pPr>
            <a:endParaRPr lang="en-US" sz="2400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Manufacturing Cyber security into Matrix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Matrix Language </a:t>
            </a:r>
            <a:r>
              <a:rPr lang="en-US" sz="2400" dirty="0"/>
              <a:t>S</a:t>
            </a:r>
            <a:r>
              <a:rPr lang="en-US" sz="2400" dirty="0" smtClean="0"/>
              <a:t>crub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Users Guide refresh to cover the 100%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To include artifacts/objective evidence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Discussion of special topics and frameworks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Question set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Outreach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Invite </a:t>
            </a:r>
            <a:r>
              <a:rPr lang="en-US" sz="2400" dirty="0"/>
              <a:t>S&amp;T practitioners/science managers to the MRL WG to discuss MRL 1-3 Criteria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/>
              <a:t>Invite Industry to explain value add of EHS to MRA Process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/>
              <a:t>Invite DCMA to brief roles, responsibilities, capabilities to implement/assess </a:t>
            </a:r>
            <a:r>
              <a:rPr lang="en-US" sz="2400" dirty="0" smtClean="0"/>
              <a:t>MRLs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Institutes!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397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2971" y="102975"/>
            <a:ext cx="76025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Summary of MRL WG Workshop 2018 Suggested </a:t>
            </a:r>
            <a:r>
              <a:rPr lang="en-US" sz="2400" dirty="0"/>
              <a:t>A</a:t>
            </a:r>
            <a:r>
              <a:rPr lang="en-US" sz="2400" dirty="0" smtClean="0"/>
              <a:t>ctivities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-617132" y="686231"/>
            <a:ext cx="11946347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Add appendices to MRL </a:t>
            </a:r>
            <a:r>
              <a:rPr lang="en-US" sz="1400" b="1" dirty="0" err="1" smtClean="0">
                <a:solidFill>
                  <a:srgbClr val="FF0000"/>
                </a:solidFill>
              </a:rPr>
              <a:t>Deskbook</a:t>
            </a:r>
            <a:r>
              <a:rPr lang="en-US" sz="1400" b="1" dirty="0" smtClean="0">
                <a:solidFill>
                  <a:srgbClr val="FF0000"/>
                </a:solidFill>
              </a:rPr>
              <a:t>: Relevant Docs &amp; Standards, Best Practices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Invite S&amp;T practitioners/science managers to the MRL WG to discuss MRL 1-3 Criteria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Invite Industry to explain value add of EHS to MRA Process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Invite DCMA to brief roles, responsibilities, capabilities to implement/assess MRLs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MRL Users Guide refinements &amp; details for MRLs 1-3: 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sz="1400" b="1" dirty="0" smtClean="0"/>
              <a:t>Definitions (“Materials”, “Special Handling”, “Regulatory”, “Workforce”, “Experimentation” &amp; “Feasibility”)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Global scrub of the MRL Criteria Matrix to increase consistency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sz="1400" b="1" dirty="0" smtClean="0"/>
              <a:t>Past tense vs. present tense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sz="1400" b="1" dirty="0" smtClean="0"/>
              <a:t>Statements vs. questions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sz="1400" b="1" dirty="0" smtClean="0"/>
              <a:t>Enterprise Nomenclature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sz="1400" b="1" dirty="0" smtClean="0"/>
              <a:t>Multiple questions within a single criterion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Pilot EHS/ESH on Government projects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Consider adding as separate thread/sub-thread based on feedback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Do post-mortems on failed projects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b="1" dirty="0" smtClean="0"/>
              <a:t>Need to revisit Vision/Mission/Goals/Objectives of the MRL Working Group (Government/Industry)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sz="1400" b="1" dirty="0" smtClean="0"/>
              <a:t>Strategic Plan?</a:t>
            </a:r>
          </a:p>
          <a:p>
            <a:pPr marL="1657350" lvl="3" indent="-285750">
              <a:buFont typeface="Wingdings" panose="05000000000000000000" pitchFamily="2" charset="2"/>
              <a:buChar char="§"/>
            </a:pPr>
            <a:r>
              <a:rPr lang="en-US" sz="1400" b="1" dirty="0" smtClean="0"/>
              <a:t>Charter?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b="1" dirty="0" smtClean="0"/>
              <a:t>MRL Implementation/Deployment (# of DoD programs using MRLs)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FF0000"/>
                </a:solidFill>
              </a:rPr>
              <a:t>Study of MRL Implementation across Industry and DoD to identify Best Practices and opportunities for refinement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b="1" dirty="0" smtClean="0"/>
              <a:t>Manufacturing </a:t>
            </a:r>
            <a:r>
              <a:rPr lang="en-US" sz="1400" b="1" dirty="0"/>
              <a:t>&amp; Quality education of the workforce – suggest an Ad Hoc Committee to interact with PQM Career Field Survey team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Do we need a ‘marketing brochure’ or other ‘social media’ activity that captures our successes? 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n-US" sz="1400" b="1" dirty="0"/>
              <a:t>Investigate the use of the MRL Process in DoD in relation to congressional language (Rob Gold, NDAA 2017 Section </a:t>
            </a:r>
            <a:r>
              <a:rPr lang="en-US" sz="1400" b="1" dirty="0" smtClean="0"/>
              <a:t>808)</a:t>
            </a:r>
            <a:endParaRPr lang="en-US" sz="1400" b="1" dirty="0"/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/>
              <a:t>How do we handle industrial security (cyber) considerations</a:t>
            </a:r>
            <a:r>
              <a:rPr lang="en-US" sz="1400" b="1" dirty="0" smtClean="0"/>
              <a:t>?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MRL Users Guide language updates (terms, definitions, and include intent, and what is not intended)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Industrial Security (e.g., cyber security, etc.) 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Special Topics discussions and framework (e.g., Key Characteristics,  Process Capability, Design </a:t>
            </a:r>
            <a:r>
              <a:rPr lang="en-US" sz="1400" b="1" dirty="0" err="1" smtClean="0"/>
              <a:t>Producibility</a:t>
            </a:r>
            <a:r>
              <a:rPr lang="en-US" sz="1400" b="1" dirty="0" smtClean="0"/>
              <a:t> and other </a:t>
            </a:r>
            <a:r>
              <a:rPr lang="en-US" sz="1400" b="1" dirty="0" err="1" smtClean="0"/>
              <a:t>ilities</a:t>
            </a:r>
            <a:r>
              <a:rPr lang="en-US" sz="1400" b="1" dirty="0" smtClean="0"/>
              <a:t>, etc.) Users Guide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Examine use of  DoD and industry “special terminology” (i.e., </a:t>
            </a:r>
            <a:r>
              <a:rPr lang="en-US" sz="1400" b="1" dirty="0" err="1" smtClean="0"/>
              <a:t>AoA</a:t>
            </a:r>
            <a:r>
              <a:rPr lang="en-US" sz="1400" b="1" dirty="0" smtClean="0"/>
              <a:t>)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sz="1400" b="1" dirty="0" smtClean="0"/>
              <a:t>Better and bounded definition of “Special Handling”  (there may be other terms needing bounding)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1400" b="1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826118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1978" y="69661"/>
            <a:ext cx="64356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What Activities make sense</a:t>
            </a:r>
          </a:p>
          <a:p>
            <a:pPr algn="ctr"/>
            <a:r>
              <a:rPr lang="en-US" sz="3200" dirty="0" smtClean="0"/>
              <a:t>(as decided during Oct 2017 meeting)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26424" y="1058653"/>
            <a:ext cx="102935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Manufacturing Cyber security into Matrix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Matrix Language </a:t>
            </a:r>
            <a:r>
              <a:rPr lang="en-US" sz="2000" dirty="0"/>
              <a:t>S</a:t>
            </a:r>
            <a:r>
              <a:rPr lang="en-US" sz="2000" dirty="0" smtClean="0"/>
              <a:t>crub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Users Guide refresh to cover the 100%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To include artifacts/objective evidence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Discussion of special topics and frameworks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Question set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Outreach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Invite </a:t>
            </a:r>
            <a:r>
              <a:rPr lang="en-US" sz="2000" dirty="0"/>
              <a:t>S&amp;T practitioners/science managers to the MRL WG to discuss MRL 1-3 </a:t>
            </a:r>
            <a:r>
              <a:rPr lang="en-US" sz="2000" dirty="0" smtClean="0"/>
              <a:t>Criteria (April)</a:t>
            </a:r>
            <a:endParaRPr lang="en-US" sz="20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Invite Industry to explain value add of </a:t>
            </a:r>
            <a:r>
              <a:rPr lang="en-US" sz="2000" dirty="0" smtClean="0"/>
              <a:t>ESH </a:t>
            </a:r>
            <a:r>
              <a:rPr lang="en-US" sz="2000" dirty="0"/>
              <a:t>to MRA </a:t>
            </a:r>
            <a:r>
              <a:rPr lang="en-US" sz="2000" dirty="0" smtClean="0"/>
              <a:t>Process (OBE)</a:t>
            </a:r>
            <a:endParaRPr lang="en-US" sz="2000" dirty="0"/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/>
              <a:t>Invite DCMA to brief roles, responsibilities, capabilities to implement/assess </a:t>
            </a:r>
            <a:r>
              <a:rPr lang="en-US" sz="2000" dirty="0" smtClean="0"/>
              <a:t>MRLs (April)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Institutes</a:t>
            </a:r>
            <a:r>
              <a:rPr lang="en-US" sz="2000" dirty="0"/>
              <a:t> </a:t>
            </a:r>
            <a:r>
              <a:rPr lang="en-US" sz="2000" dirty="0" smtClean="0"/>
              <a:t>&amp; MEP (April)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BOK Discussion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Sustainment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Counterfeit parts</a:t>
            </a:r>
          </a:p>
        </p:txBody>
      </p:sp>
    </p:spTree>
    <p:extLst>
      <p:ext uri="{BB962C8B-B14F-4D97-AF65-F5344CB8AC3E}">
        <p14:creationId xmlns:p14="http://schemas.microsoft.com/office/powerpoint/2010/main" val="3043278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954</Words>
  <Application>Microsoft Office PowerPoint</Application>
  <PresentationFormat>Widescreen</PresentationFormat>
  <Paragraphs>116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Universal Technology Corp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Morgan</dc:creator>
  <cp:lastModifiedBy>Jim Morgan</cp:lastModifiedBy>
  <cp:revision>52</cp:revision>
  <cp:lastPrinted>2017-10-17T14:34:23Z</cp:lastPrinted>
  <dcterms:created xsi:type="dcterms:W3CDTF">2017-10-16T15:36:02Z</dcterms:created>
  <dcterms:modified xsi:type="dcterms:W3CDTF">2018-01-30T15:38:44Z</dcterms:modified>
</cp:coreProperties>
</file>